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72" r:id="rId1"/>
  </p:sldMasterIdLst>
  <p:notesMasterIdLst>
    <p:notesMasterId r:id="rId25"/>
  </p:notesMasterIdLst>
  <p:sldIdLst>
    <p:sldId id="256" r:id="rId2"/>
    <p:sldId id="257" r:id="rId3"/>
    <p:sldId id="286" r:id="rId4"/>
    <p:sldId id="258" r:id="rId5"/>
    <p:sldId id="259" r:id="rId6"/>
    <p:sldId id="268" r:id="rId7"/>
    <p:sldId id="261" r:id="rId8"/>
    <p:sldId id="270" r:id="rId9"/>
    <p:sldId id="271" r:id="rId10"/>
    <p:sldId id="273" r:id="rId11"/>
    <p:sldId id="278" r:id="rId12"/>
    <p:sldId id="279" r:id="rId13"/>
    <p:sldId id="269" r:id="rId14"/>
    <p:sldId id="285" r:id="rId15"/>
    <p:sldId id="267" r:id="rId16"/>
    <p:sldId id="287" r:id="rId17"/>
    <p:sldId id="275" r:id="rId18"/>
    <p:sldId id="280" r:id="rId19"/>
    <p:sldId id="281" r:id="rId20"/>
    <p:sldId id="282" r:id="rId21"/>
    <p:sldId id="284" r:id="rId22"/>
    <p:sldId id="274" r:id="rId23"/>
    <p:sldId id="277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18" userDrawn="1">
          <p15:clr>
            <a:srgbClr val="A4A3A4"/>
          </p15:clr>
        </p15:guide>
        <p15:guide id="2" pos="5602" userDrawn="1">
          <p15:clr>
            <a:srgbClr val="A4A3A4"/>
          </p15:clr>
        </p15:guide>
        <p15:guide id="3" pos="46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432FF"/>
    <a:srgbClr val="9B37FF"/>
    <a:srgbClr val="8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90615"/>
  </p:normalViewPr>
  <p:slideViewPr>
    <p:cSldViewPr snapToGrid="0">
      <p:cViewPr>
        <p:scale>
          <a:sx n="90" d="100"/>
          <a:sy n="90" d="100"/>
        </p:scale>
        <p:origin x="2744" y="336"/>
      </p:cViewPr>
      <p:guideLst>
        <p:guide orient="horz" pos="618"/>
        <p:guide pos="5602"/>
        <p:guide pos="46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CB4E9-9F10-445D-898A-4C7FDF6A12A9}" type="datetimeFigureOut">
              <a:rPr lang="en-US" smtClean="0"/>
              <a:t>4/1/19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1234F-1D0B-4526-934D-0A5952B7B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24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1234F-1D0B-4526-934D-0A5952B7B5FC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85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1234F-1D0B-4526-934D-0A5952B7B5F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474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1234F-1D0B-4526-934D-0A5952B7B5F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32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1234F-1D0B-4526-934D-0A5952B7B5F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3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Cut</a:t>
            </a:r>
            <a:r>
              <a:rPr lang="en-US" baseline="0" dirty="0" smtClean="0"/>
              <a:t> at 10 GHz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Check if the data of the protons are ok or is it reduced sampling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1234F-1D0B-4526-934D-0A5952B7B5F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68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1234F-1D0B-4526-934D-0A5952B7B5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44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1234F-1D0B-4526-934D-0A5952B7B5F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691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1234F-1D0B-4526-934D-0A5952B7B5F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62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1234F-1D0B-4526-934D-0A5952B7B5F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56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1234F-1D0B-4526-934D-0A5952B7B5F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818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1234F-1D0B-4526-934D-0A5952B7B5F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26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Say that at</a:t>
            </a:r>
            <a:r>
              <a:rPr lang="en-US" baseline="0" dirty="0" smtClean="0"/>
              <a:t> HF the </a:t>
            </a:r>
            <a:r>
              <a:rPr lang="en-US" baseline="0" dirty="0" err="1" smtClean="0"/>
              <a:t>freq</a:t>
            </a:r>
            <a:r>
              <a:rPr lang="en-US" baseline="0" dirty="0" smtClean="0"/>
              <a:t> response is not going to be so nice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1234F-1D0B-4526-934D-0A5952B7B5F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166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1234F-1D0B-4526-934D-0A5952B7B5F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581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>
            <a:off x="-14578" y="6813376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-14578" y="30099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9066" y="1955777"/>
            <a:ext cx="7772400" cy="1470025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66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68949"/>
            <a:ext cx="6400800" cy="1111929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0248256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0" userDrawn="1">
          <p15:clr>
            <a:srgbClr val="FBAE40"/>
          </p15:clr>
        </p15:guide>
        <p15:guide id="2" pos="220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>
            <a:off x="-14578" y="6813376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-14578" y="30099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08720"/>
            <a:ext cx="8229600" cy="5217443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156176" y="6453336"/>
            <a:ext cx="21336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512" y="6460118"/>
            <a:ext cx="424847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E. Senes - Results of the recent eBPM measurements with electron and proton beams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8424" y="6453336"/>
            <a:ext cx="693440" cy="365125"/>
          </a:xfrm>
        </p:spPr>
        <p:txBody>
          <a:bodyPr/>
          <a:lstStyle/>
          <a:p>
            <a:fld id="{3FD93482-287C-4ADC-B7B3-79897485F0A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576064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66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pic>
        <p:nvPicPr>
          <p:cNvPr id="11" name="Picture 4" descr="http://ictr-phe14.web.cern.ch/ictr-phe14/images/logos/cer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4" y="110496"/>
            <a:ext cx="492238" cy="42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fiu-assets-2-syitaetz61hl2sa.stackpathdns.com/static/use-media-items/53/52888/full-557x557/59355ed9/Oxford-University-ceremonial-crest.png?resolution=0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1" t="17946" r="22353" b="18233"/>
          <a:stretch/>
        </p:blipFill>
        <p:spPr bwMode="auto">
          <a:xfrm>
            <a:off x="39091" y="538640"/>
            <a:ext cx="422514" cy="48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491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>
            <a:off x="-14578" y="6813376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-14578" y="30099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156176" y="6453336"/>
            <a:ext cx="21336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512" y="6460118"/>
            <a:ext cx="424847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E. Senes - Results of the recent eBPM measurements with electron and proton beams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8424" y="6453336"/>
            <a:ext cx="693440" cy="365125"/>
          </a:xfrm>
        </p:spPr>
        <p:txBody>
          <a:bodyPr/>
          <a:lstStyle/>
          <a:p>
            <a:fld id="{3FD93482-287C-4ADC-B7B3-79897485F0A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4" descr="http://ictr-phe14.web.cern.ch/ictr-phe14/images/logos/cer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4" y="110496"/>
            <a:ext cx="492238" cy="42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fiu-assets-2-syitaetz61hl2sa.stackpathdns.com/static/use-media-items/53/52888/full-557x557/59355ed9/Oxford-University-ceremonial-crest.png?resolution=0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1" t="17946" r="22353" b="18233"/>
          <a:stretch/>
        </p:blipFill>
        <p:spPr bwMode="auto">
          <a:xfrm>
            <a:off x="39091" y="538640"/>
            <a:ext cx="422514" cy="48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509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>
          <a:xfrm>
            <a:off x="-14578" y="6813376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-14578" y="30099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14996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66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0648"/>
            <a:ext cx="8229600" cy="516551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56176" y="6453336"/>
            <a:ext cx="21336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512" y="6460118"/>
            <a:ext cx="5878016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8424" y="6453336"/>
            <a:ext cx="693440" cy="365125"/>
          </a:xfrm>
        </p:spPr>
        <p:txBody>
          <a:bodyPr/>
          <a:lstStyle/>
          <a:p>
            <a:fld id="{3FD93482-287C-4ADC-B7B3-79897485F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88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-14578" y="6813376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-14578" y="30099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426965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0066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92677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156176" y="6453336"/>
            <a:ext cx="21336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512" y="6460118"/>
            <a:ext cx="424847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E. Senes - Results of the recent eBPM measurements with electron and proton beams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8424" y="6453336"/>
            <a:ext cx="693440" cy="365125"/>
          </a:xfrm>
        </p:spPr>
        <p:txBody>
          <a:bodyPr/>
          <a:lstStyle/>
          <a:p>
            <a:fld id="{3FD93482-287C-4ADC-B7B3-79897485F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11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>
            <a:off x="-14578" y="6813376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-14578" y="30099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36712"/>
            <a:ext cx="4038600" cy="528945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36712"/>
            <a:ext cx="4038600" cy="528945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156176" y="6453336"/>
            <a:ext cx="21336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512" y="6460118"/>
            <a:ext cx="424847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E. Senes - Results of the recent eBPM measurements with electron and proton beams</a:t>
            </a:r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8424" y="6453336"/>
            <a:ext cx="693440" cy="365125"/>
          </a:xfrm>
        </p:spPr>
        <p:txBody>
          <a:bodyPr/>
          <a:lstStyle/>
          <a:p>
            <a:fld id="{3FD93482-287C-4ADC-B7B3-79897485F0A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576064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66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pic>
        <p:nvPicPr>
          <p:cNvPr id="16" name="Picture 4" descr="http://ictr-phe14.web.cern.ch/ictr-phe14/images/logos/cer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4" y="110496"/>
            <a:ext cx="492238" cy="42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fiu-assets-2-syitaetz61hl2sa.stackpathdns.com/static/use-media-items/53/52888/full-557x557/59355ed9/Oxford-University-ceremonial-crest.png?resolution=0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1" t="17946" r="22353" b="18233"/>
          <a:stretch/>
        </p:blipFill>
        <p:spPr bwMode="auto">
          <a:xfrm>
            <a:off x="39091" y="538640"/>
            <a:ext cx="422514" cy="48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2423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>
            <a:off x="-14578" y="6813376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-14578" y="30099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36712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76474"/>
            <a:ext cx="4040188" cy="47608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836712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76474"/>
            <a:ext cx="4041775" cy="47608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156176" y="6453336"/>
            <a:ext cx="21336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512" y="6460118"/>
            <a:ext cx="424847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E. Senes - Results of the recent eBPM measurements with electron and proton beams</a:t>
            </a:r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8424" y="6453336"/>
            <a:ext cx="693440" cy="365125"/>
          </a:xfrm>
        </p:spPr>
        <p:txBody>
          <a:bodyPr/>
          <a:lstStyle/>
          <a:p>
            <a:fld id="{3FD93482-287C-4ADC-B7B3-79897485F0A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576064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66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pic>
        <p:nvPicPr>
          <p:cNvPr id="18" name="Picture 4" descr="http://ictr-phe14.web.cern.ch/ictr-phe14/images/logos/cer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4" y="110496"/>
            <a:ext cx="492238" cy="42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fiu-assets-2-syitaetz61hl2sa.stackpathdns.com/static/use-media-items/53/52888/full-557x557/59355ed9/Oxford-University-ceremonial-crest.png?resolution=0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1" t="17946" r="22353" b="18233"/>
          <a:stretch/>
        </p:blipFill>
        <p:spPr bwMode="auto">
          <a:xfrm>
            <a:off x="39091" y="538640"/>
            <a:ext cx="422514" cy="48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48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-14578" y="6813376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-14578" y="30099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156176" y="6453336"/>
            <a:ext cx="21336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512" y="6460118"/>
            <a:ext cx="424847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E. Senes - Results of the recent eBPM measurements with electron and proton beams</a:t>
            </a: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8424" y="6453336"/>
            <a:ext cx="693440" cy="365125"/>
          </a:xfrm>
        </p:spPr>
        <p:txBody>
          <a:bodyPr/>
          <a:lstStyle/>
          <a:p>
            <a:fld id="{3FD93482-287C-4ADC-B7B3-79897485F0A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576064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66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pic>
        <p:nvPicPr>
          <p:cNvPr id="14" name="Picture 4" descr="http://ictr-phe14.web.cern.ch/ictr-phe14/images/logos/cer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4" y="110496"/>
            <a:ext cx="492238" cy="42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fiu-assets-2-syitaetz61hl2sa.stackpathdns.com/static/use-media-items/53/52888/full-557x557/59355ed9/Oxford-University-ceremonial-crest.png?resolution=0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1" t="17946" r="22353" b="18233"/>
          <a:stretch/>
        </p:blipFill>
        <p:spPr bwMode="auto">
          <a:xfrm>
            <a:off x="39091" y="538640"/>
            <a:ext cx="422514" cy="48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22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-14578" y="6813376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-14578" y="30099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6156176" y="6453336"/>
            <a:ext cx="21336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512" y="6460118"/>
            <a:ext cx="424847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E. Senes - Results of the recent eBPM measurements with electron and proton beams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8424" y="6453336"/>
            <a:ext cx="693440" cy="365125"/>
          </a:xfrm>
        </p:spPr>
        <p:txBody>
          <a:bodyPr/>
          <a:lstStyle/>
          <a:p>
            <a:fld id="{3FD93482-287C-4ADC-B7B3-79897485F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0738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>
            <a:off x="-14578" y="6813376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-14578" y="30099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156176" y="6453336"/>
            <a:ext cx="21336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512" y="6460118"/>
            <a:ext cx="424847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E. Senes - Results of the recent eBPM measurements with electron and proton beams</a:t>
            </a: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8424" y="6453336"/>
            <a:ext cx="693440" cy="365125"/>
          </a:xfrm>
        </p:spPr>
        <p:txBody>
          <a:bodyPr/>
          <a:lstStyle/>
          <a:p>
            <a:fld id="{3FD93482-287C-4ADC-B7B3-79897485F0A9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4" descr="http://ictr-phe14.web.cern.ch/ictr-phe14/images/logos/cer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4" y="110496"/>
            <a:ext cx="492238" cy="42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fiu-assets-2-syitaetz61hl2sa.stackpathdns.com/static/use-media-items/53/52888/full-557x557/59355ed9/Oxford-University-ceremonial-crest.png?resolution=0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1" t="17946" r="22353" b="18233"/>
          <a:stretch/>
        </p:blipFill>
        <p:spPr bwMode="auto">
          <a:xfrm>
            <a:off x="39091" y="538640"/>
            <a:ext cx="422514" cy="48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70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>
            <a:off x="-14578" y="6813376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-14578" y="30099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156176" y="6453336"/>
            <a:ext cx="21336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512" y="6460118"/>
            <a:ext cx="424847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E. Senes - Results of the recent eBPM measurements with electron and proton beams</a:t>
            </a: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8424" y="6453336"/>
            <a:ext cx="693440" cy="365125"/>
          </a:xfrm>
        </p:spPr>
        <p:txBody>
          <a:bodyPr/>
          <a:lstStyle/>
          <a:p>
            <a:fld id="{3FD93482-287C-4ADC-B7B3-79897485F0A9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4" descr="http://ictr-phe14.web.cern.ch/ictr-phe14/images/logos/cer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4" y="110496"/>
            <a:ext cx="492238" cy="42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fiu-assets-2-syitaetz61hl2sa.stackpathdns.com/static/use-media-items/53/52888/full-557x557/59355ed9/Oxford-University-ceremonial-crest.png?resolution=0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1" t="17946" r="22353" b="18233"/>
          <a:stretch/>
        </p:blipFill>
        <p:spPr bwMode="auto">
          <a:xfrm>
            <a:off x="39091" y="538640"/>
            <a:ext cx="422514" cy="48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801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E. Senes - Results of the recent eBPM measurements with electron and proton beams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93482-287C-4ADC-B7B3-79897485F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11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22301"/>
            <a:ext cx="7772400" cy="2153944"/>
          </a:xfrm>
        </p:spPr>
        <p:txBody>
          <a:bodyPr>
            <a:normAutofit fontScale="90000"/>
          </a:bodyPr>
          <a:lstStyle/>
          <a:p>
            <a:r>
              <a:rPr lang="en-GB" sz="4900" dirty="0" smtClean="0"/>
              <a:t>Results of the recent </a:t>
            </a:r>
            <a:r>
              <a:rPr lang="en-GB" sz="4900" dirty="0" err="1" smtClean="0"/>
              <a:t>eBPM</a:t>
            </a:r>
            <a:r>
              <a:rPr lang="en-GB" sz="4900" dirty="0" smtClean="0"/>
              <a:t> measurements with electron and proton beams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231755"/>
            <a:ext cx="7772400" cy="603645"/>
          </a:xfrm>
        </p:spPr>
        <p:txBody>
          <a:bodyPr>
            <a:normAutofit/>
          </a:bodyPr>
          <a:lstStyle/>
          <a:p>
            <a:r>
              <a:rPr lang="es-ES" u="sng" dirty="0" smtClean="0">
                <a:solidFill>
                  <a:schemeClr val="tx1"/>
                </a:solidFill>
              </a:rPr>
              <a:t>E. Senes</a:t>
            </a:r>
            <a:r>
              <a:rPr lang="es-ES" dirty="0">
                <a:solidFill>
                  <a:schemeClr val="tx1"/>
                </a:solidFill>
              </a:rPr>
              <a:t>, F.G. </a:t>
            </a:r>
            <a:r>
              <a:rPr lang="es-ES" dirty="0" err="1" smtClean="0">
                <a:solidFill>
                  <a:schemeClr val="tx1"/>
                </a:solidFill>
              </a:rPr>
              <a:t>Guillot-Vignot</a:t>
            </a:r>
            <a:r>
              <a:rPr lang="es-ES" dirty="0" smtClean="0">
                <a:solidFill>
                  <a:schemeClr val="tx1"/>
                </a:solidFill>
              </a:rPr>
              <a:t>, M. </a:t>
            </a:r>
            <a:r>
              <a:rPr lang="es-ES" dirty="0" err="1" smtClean="0">
                <a:solidFill>
                  <a:schemeClr val="tx1"/>
                </a:solidFill>
              </a:rPr>
              <a:t>Krupa</a:t>
            </a:r>
            <a:r>
              <a:rPr lang="es-ES" dirty="0">
                <a:solidFill>
                  <a:schemeClr val="tx1"/>
                </a:solidFill>
              </a:rPr>
              <a:t>, L. </a:t>
            </a:r>
            <a:r>
              <a:rPr lang="es-ES" dirty="0" err="1" smtClean="0">
                <a:solidFill>
                  <a:schemeClr val="tx1"/>
                </a:solidFill>
              </a:rPr>
              <a:t>Soby</a:t>
            </a:r>
            <a:r>
              <a:rPr lang="es-ES" dirty="0" smtClean="0">
                <a:solidFill>
                  <a:schemeClr val="tx1"/>
                </a:solidFill>
              </a:rPr>
              <a:t>, M. </a:t>
            </a:r>
            <a:r>
              <a:rPr lang="es-ES" dirty="0" err="1" smtClean="0">
                <a:solidFill>
                  <a:schemeClr val="tx1"/>
                </a:solidFill>
              </a:rPr>
              <a:t>Wendt</a:t>
            </a:r>
            <a:endParaRPr lang="es-ES" dirty="0" smtClean="0">
              <a:solidFill>
                <a:schemeClr val="tx1"/>
              </a:solidFill>
            </a:endParaRPr>
          </a:p>
        </p:txBody>
      </p:sp>
      <p:pic>
        <p:nvPicPr>
          <p:cNvPr id="1026" name="Picture 2" descr="he Dangers of CERN: Time to be Scared When the Scientists 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900" y="4089151"/>
            <a:ext cx="1350962" cy="134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685799" y="5682963"/>
            <a:ext cx="7772400" cy="1022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tx1"/>
                </a:solidFill>
              </a:rPr>
              <a:t>AWAKE instrumentation meeting</a:t>
            </a:r>
          </a:p>
          <a:p>
            <a:r>
              <a:rPr lang="en-GB" dirty="0" smtClean="0">
                <a:solidFill>
                  <a:schemeClr val="tx1"/>
                </a:solidFill>
              </a:rPr>
              <a:t>12 </a:t>
            </a:r>
            <a:r>
              <a:rPr lang="en-GB" dirty="0">
                <a:solidFill>
                  <a:schemeClr val="tx1"/>
                </a:solidFill>
              </a:rPr>
              <a:t>D</a:t>
            </a:r>
            <a:r>
              <a:rPr lang="en-GB" dirty="0" smtClean="0">
                <a:solidFill>
                  <a:schemeClr val="tx1"/>
                </a:solidFill>
              </a:rPr>
              <a:t>ecember 2018</a:t>
            </a:r>
          </a:p>
        </p:txBody>
      </p:sp>
    </p:spTree>
    <p:extLst>
      <p:ext uri="{BB962C8B-B14F-4D97-AF65-F5344CB8AC3E}">
        <p14:creationId xmlns:p14="http://schemas.microsoft.com/office/powerpoint/2010/main" val="44528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6747"/>
            <a:ext cx="5132973" cy="34219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Sensibility to beam </a:t>
            </a:r>
            <a:r>
              <a:rPr lang="en-GB" dirty="0" err="1" smtClean="0"/>
              <a:t>parametres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82696" y="1606328"/>
            <a:ext cx="446130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Using more realistic parameters: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The </a:t>
            </a:r>
            <a:r>
              <a:rPr lang="en-US" sz="2400" b="1" dirty="0" smtClean="0"/>
              <a:t>proton</a:t>
            </a:r>
            <a:r>
              <a:rPr lang="en-US" sz="2400" dirty="0" smtClean="0"/>
              <a:t> spectrum drops considerably after 1 GHz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The </a:t>
            </a:r>
            <a:r>
              <a:rPr lang="en-US" sz="2400" b="1" dirty="0" smtClean="0"/>
              <a:t>electron</a:t>
            </a:r>
            <a:r>
              <a:rPr lang="en-US" sz="2400" dirty="0" smtClean="0"/>
              <a:t> spectrum stays almost constant for tens of GHz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/>
              <a:t>Ideal beams </a:t>
            </a:r>
            <a:r>
              <a:rPr lang="en-US" sz="2400" dirty="0" smtClean="0"/>
              <a:t>assumption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Large dependence on the beam parameters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62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Ideal </a:t>
            </a:r>
            <a:r>
              <a:rPr lang="en-US" dirty="0" err="1" smtClean="0"/>
              <a:t>stripline</a:t>
            </a:r>
            <a:r>
              <a:rPr lang="en-US" dirty="0" smtClean="0"/>
              <a:t> pickup response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71" y="1011764"/>
            <a:ext cx="4324350" cy="28829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907" y="1062562"/>
            <a:ext cx="4248153" cy="283210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599" y="4074800"/>
            <a:ext cx="79375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When the bunch overcomes and runs away from the pickup, the reflected signal builds up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The distance between the two peaks is 2L</a:t>
            </a:r>
            <a:r>
              <a:rPr lang="en-US" sz="2400" baseline="-25000" dirty="0" smtClean="0"/>
              <a:t>stripline</a:t>
            </a:r>
            <a:r>
              <a:rPr lang="en-US" sz="2400" dirty="0" smtClean="0"/>
              <a:t>/c. In our case it is ~800 </a:t>
            </a:r>
            <a:r>
              <a:rPr lang="en-US" sz="2400" dirty="0" err="1" smtClean="0"/>
              <a:t>ps</a:t>
            </a:r>
            <a:r>
              <a:rPr lang="en-US" sz="2400" dirty="0" smtClean="0"/>
              <a:t> for 120 mm electrodes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In frequency domain the </a:t>
            </a:r>
            <a:r>
              <a:rPr lang="en-US" sz="2400" b="1" dirty="0" smtClean="0"/>
              <a:t>ideal</a:t>
            </a:r>
            <a:r>
              <a:rPr lang="en-US" sz="2400" dirty="0" smtClean="0"/>
              <a:t> beam response is convoluted with the </a:t>
            </a:r>
            <a:r>
              <a:rPr lang="en-US" sz="2400" b="1" dirty="0" smtClean="0"/>
              <a:t>ideal</a:t>
            </a:r>
            <a:r>
              <a:rPr lang="en-US" sz="2400" dirty="0" smtClean="0"/>
              <a:t> pickup response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4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591" y="814443"/>
            <a:ext cx="3989970" cy="26599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Ideal </a:t>
            </a:r>
            <a:r>
              <a:rPr lang="en-US" dirty="0" err="1" smtClean="0"/>
              <a:t>stripline</a:t>
            </a:r>
            <a:r>
              <a:rPr lang="en-US" dirty="0" smtClean="0"/>
              <a:t> pickup response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8155" y="1681528"/>
            <a:ext cx="17008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p</a:t>
            </a:r>
            <a:r>
              <a:rPr lang="en-US" u="sng" baseline="30000" dirty="0" smtClean="0"/>
              <a:t>+</a:t>
            </a:r>
            <a:r>
              <a:rPr lang="en-US" u="sng" dirty="0" smtClean="0"/>
              <a:t>-like beam: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3e11 ppb</a:t>
            </a:r>
          </a:p>
          <a:p>
            <a:r>
              <a:rPr lang="en-US" dirty="0"/>
              <a:t>1</a:t>
            </a:r>
            <a:r>
              <a:rPr lang="en-US" dirty="0" smtClean="0"/>
              <a:t> ns </a:t>
            </a:r>
            <a:r>
              <a:rPr lang="en-US" dirty="0"/>
              <a:t>(</a:t>
            </a:r>
            <a:r>
              <a:rPr lang="en-US" dirty="0" smtClean="0"/>
              <a:t>4σ length)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570" y="3474423"/>
            <a:ext cx="3964193" cy="26081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8155" y="4316855"/>
            <a:ext cx="16999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</a:t>
            </a:r>
            <a:r>
              <a:rPr lang="en-US" u="sng" baseline="30000" dirty="0" smtClean="0"/>
              <a:t>-</a:t>
            </a:r>
            <a:r>
              <a:rPr lang="en-US" u="sng" dirty="0" smtClean="0"/>
              <a:t>-like beam: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1e9 ppb</a:t>
            </a:r>
          </a:p>
          <a:p>
            <a:r>
              <a:rPr lang="en-US" dirty="0" smtClean="0"/>
              <a:t>4 </a:t>
            </a:r>
            <a:r>
              <a:rPr lang="en-US" dirty="0" err="1" smtClean="0"/>
              <a:t>ps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smtClean="0"/>
              <a:t>4σ length) 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897" y="3467951"/>
            <a:ext cx="3922001" cy="2614667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11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897" y="823109"/>
            <a:ext cx="3967262" cy="264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44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3340101"/>
            <a:ext cx="7772400" cy="2153944"/>
          </a:xfrm>
        </p:spPr>
        <p:txBody>
          <a:bodyPr>
            <a:normAutofit/>
          </a:bodyPr>
          <a:lstStyle/>
          <a:p>
            <a:pPr algn="l"/>
            <a:r>
              <a:rPr lang="en-GB" sz="4900" dirty="0" smtClean="0"/>
              <a:t>The real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01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eBPM</a:t>
            </a:r>
            <a:r>
              <a:rPr lang="en-US" dirty="0" smtClean="0"/>
              <a:t> measurements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0648"/>
            <a:ext cx="8229600" cy="5492688"/>
          </a:xfrm>
        </p:spPr>
        <p:txBody>
          <a:bodyPr>
            <a:normAutofit/>
          </a:bodyPr>
          <a:lstStyle/>
          <a:p>
            <a:r>
              <a:rPr lang="en-US" dirty="0" smtClean="0"/>
              <a:t>Two plates of BPM51 were disconnected from the electronics and connected to a </a:t>
            </a:r>
            <a:r>
              <a:rPr lang="en-US" dirty="0" err="1" smtClean="0"/>
              <a:t>Lecroy</a:t>
            </a:r>
            <a:r>
              <a:rPr lang="en-US" dirty="0" smtClean="0"/>
              <a:t> SDA18000 oscilloscope.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signals were attenuated to protect the scope from the proton signal</a:t>
            </a:r>
            <a:endParaRPr lang="en-US" dirty="0"/>
          </a:p>
          <a:p>
            <a:r>
              <a:rPr lang="en-US" dirty="0" smtClean="0"/>
              <a:t>All the measurement are single shot (no averaging)</a:t>
            </a:r>
            <a:endParaRPr lang="en-US" dirty="0"/>
          </a:p>
          <a:p>
            <a:r>
              <a:rPr lang="en-US" dirty="0" smtClean="0"/>
              <a:t>The measurements results are presented for discussions. Drawing final conclusions requires a more broad work, including simulations.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544163"/>
              </p:ext>
            </p:extLst>
          </p:nvPr>
        </p:nvGraphicFramePr>
        <p:xfrm>
          <a:off x="1252612" y="1848391"/>
          <a:ext cx="6638775" cy="175260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212925"/>
                <a:gridCol w="2212925"/>
                <a:gridCol w="2212925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Single channel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Dual channel </a:t>
                      </a:r>
                    </a:p>
                    <a:p>
                      <a:r>
                        <a:rPr lang="en-US" dirty="0" smtClean="0"/>
                        <a:t>(CH1</a:t>
                      </a:r>
                      <a:r>
                        <a:rPr lang="en-US" baseline="0" dirty="0" smtClean="0"/>
                        <a:t> </a:t>
                      </a:r>
                      <a:r>
                        <a:rPr lang="mr-IN" baseline="0" dirty="0" smtClean="0"/>
                        <a:t>–</a:t>
                      </a:r>
                      <a:r>
                        <a:rPr lang="en-US" baseline="0" dirty="0" smtClean="0"/>
                        <a:t> CH2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Bandwidth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 GHz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 GHz </a:t>
                      </a:r>
                      <a:r>
                        <a:rPr lang="mr-IN" dirty="0" smtClean="0"/>
                        <a:t>–</a:t>
                      </a:r>
                      <a:r>
                        <a:rPr lang="en-US" dirty="0" smtClean="0"/>
                        <a:t> 6 GHz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Sampling 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 </a:t>
                      </a:r>
                      <a:r>
                        <a:rPr lang="en-US" dirty="0" err="1" smtClean="0"/>
                        <a:t>GSa</a:t>
                      </a:r>
                      <a:r>
                        <a:rPr lang="en-US" dirty="0" smtClean="0"/>
                        <a:t>/s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 </a:t>
                      </a:r>
                      <a:r>
                        <a:rPr lang="en-US" dirty="0" err="1" smtClean="0"/>
                        <a:t>GSa</a:t>
                      </a:r>
                      <a:r>
                        <a:rPr lang="en-US" dirty="0" smtClean="0"/>
                        <a:t>/s</a:t>
                      </a:r>
                      <a:r>
                        <a:rPr lang="en-US" baseline="0" dirty="0" smtClean="0"/>
                        <a:t> </a:t>
                      </a:r>
                      <a:r>
                        <a:rPr lang="mr-IN" baseline="0" dirty="0" smtClean="0"/>
                        <a:t>–</a:t>
                      </a:r>
                      <a:r>
                        <a:rPr lang="en-US" baseline="0" dirty="0" smtClean="0"/>
                        <a:t> 20 </a:t>
                      </a:r>
                      <a:r>
                        <a:rPr lang="en-US" baseline="0" dirty="0" err="1" smtClean="0"/>
                        <a:t>G</a:t>
                      </a:r>
                      <a:r>
                        <a:rPr lang="en-US" baseline="0" smtClean="0"/>
                        <a:t>sa</a:t>
                      </a:r>
                      <a:r>
                        <a:rPr lang="en-US" baseline="0" dirty="0" smtClean="0"/>
                        <a:t>/s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Resolution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bits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450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Proton beam measurements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14989" y="2235764"/>
            <a:ext cx="28573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Proton beam: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2e11 ppb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1</a:t>
            </a:r>
            <a:r>
              <a:rPr lang="en-US" sz="2000" dirty="0" smtClean="0"/>
              <a:t> ns bunch </a:t>
            </a:r>
            <a:r>
              <a:rPr lang="en-US" sz="2000" dirty="0"/>
              <a:t>length (4σ</a:t>
            </a:r>
            <a:r>
              <a:rPr lang="en-US" sz="2000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r>
              <a:rPr lang="en-US" sz="2000" dirty="0" smtClean="0"/>
              <a:t>Most of the signal below the GHz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14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1028"/>
            <a:ext cx="6475960" cy="4533172"/>
          </a:xfrm>
        </p:spPr>
      </p:pic>
    </p:spTree>
    <p:extLst>
      <p:ext uri="{BB962C8B-B14F-4D97-AF65-F5344CB8AC3E}">
        <p14:creationId xmlns:p14="http://schemas.microsoft.com/office/powerpoint/2010/main" val="99937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Electron beam measurements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31628"/>
            <a:ext cx="4286250" cy="28575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991" y="3602618"/>
            <a:ext cx="3746402" cy="24976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71716" y="973394"/>
            <a:ext cx="196645" cy="27157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268361" y="3321050"/>
            <a:ext cx="1091381" cy="9264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907088" y="1216926"/>
            <a:ext cx="39495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Nominal electron beam: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600 </a:t>
            </a:r>
            <a:r>
              <a:rPr lang="en-US" sz="2000" dirty="0" err="1" smtClean="0"/>
              <a:t>pC</a:t>
            </a:r>
            <a:r>
              <a:rPr lang="en-US" sz="2000" dirty="0" smtClean="0"/>
              <a:t> bunch charge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4-6 </a:t>
            </a:r>
            <a:r>
              <a:rPr lang="en-US" sz="2000" dirty="0" err="1" smtClean="0"/>
              <a:t>ps</a:t>
            </a:r>
            <a:r>
              <a:rPr lang="en-US" sz="2000" dirty="0" smtClean="0"/>
              <a:t> bunch </a:t>
            </a:r>
            <a:r>
              <a:rPr lang="en-US" sz="2000" dirty="0"/>
              <a:t>length (4σ</a:t>
            </a:r>
            <a:r>
              <a:rPr lang="en-US" sz="2000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r>
              <a:rPr lang="en-US" sz="2000" dirty="0" smtClean="0"/>
              <a:t>The signal is visible, but followed by a resonance around 4-5 GHz</a:t>
            </a:r>
          </a:p>
        </p:txBody>
      </p:sp>
    </p:spTree>
    <p:extLst>
      <p:ext uri="{BB962C8B-B14F-4D97-AF65-F5344CB8AC3E}">
        <p14:creationId xmlns:p14="http://schemas.microsoft.com/office/powerpoint/2010/main" val="81337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Electron beam measurements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31628"/>
            <a:ext cx="4286250" cy="28575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991" y="3602618"/>
            <a:ext cx="3746402" cy="24976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71716" y="973394"/>
            <a:ext cx="196645" cy="27157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268361" y="3321050"/>
            <a:ext cx="1091381" cy="9264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15"/>
          <p:cNvSpPr/>
          <p:nvPr/>
        </p:nvSpPr>
        <p:spPr>
          <a:xfrm>
            <a:off x="2397842" y="3996866"/>
            <a:ext cx="2395554" cy="1696287"/>
          </a:xfrm>
          <a:custGeom>
            <a:avLst/>
            <a:gdLst>
              <a:gd name="connsiteX0" fmla="*/ 0 w 2806700"/>
              <a:gd name="connsiteY0" fmla="*/ 918034 h 1696287"/>
              <a:gd name="connsiteX1" fmla="*/ 698500 w 2806700"/>
              <a:gd name="connsiteY1" fmla="*/ 1057734 h 1696287"/>
              <a:gd name="connsiteX2" fmla="*/ 1028700 w 2806700"/>
              <a:gd name="connsiteY2" fmla="*/ 1667334 h 1696287"/>
              <a:gd name="connsiteX3" fmla="*/ 1524000 w 2806700"/>
              <a:gd name="connsiteY3" fmla="*/ 16334 h 1696287"/>
              <a:gd name="connsiteX4" fmla="*/ 1866900 w 2806700"/>
              <a:gd name="connsiteY4" fmla="*/ 829134 h 1696287"/>
              <a:gd name="connsiteX5" fmla="*/ 2806700 w 2806700"/>
              <a:gd name="connsiteY5" fmla="*/ 943434 h 1696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06700" h="1696287">
                <a:moveTo>
                  <a:pt x="0" y="918034"/>
                </a:moveTo>
                <a:cubicBezTo>
                  <a:pt x="263525" y="925442"/>
                  <a:pt x="527050" y="932851"/>
                  <a:pt x="698500" y="1057734"/>
                </a:cubicBezTo>
                <a:cubicBezTo>
                  <a:pt x="869950" y="1182617"/>
                  <a:pt x="891117" y="1840901"/>
                  <a:pt x="1028700" y="1667334"/>
                </a:cubicBezTo>
                <a:cubicBezTo>
                  <a:pt x="1166283" y="1493767"/>
                  <a:pt x="1384300" y="156034"/>
                  <a:pt x="1524000" y="16334"/>
                </a:cubicBezTo>
                <a:cubicBezTo>
                  <a:pt x="1663700" y="-123366"/>
                  <a:pt x="1653117" y="674617"/>
                  <a:pt x="1866900" y="829134"/>
                </a:cubicBezTo>
                <a:cubicBezTo>
                  <a:pt x="2080683" y="983651"/>
                  <a:pt x="2372783" y="913801"/>
                  <a:pt x="2806700" y="943434"/>
                </a:cubicBezTo>
              </a:path>
            </a:pathLst>
          </a:cu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838359" y="3865500"/>
            <a:ext cx="2137457" cy="36705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75816" y="3603264"/>
            <a:ext cx="24498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rgbClr val="FF0000"/>
                </a:solidFill>
              </a:rPr>
              <a:t>Electron bunch signal</a:t>
            </a:r>
            <a:endParaRPr lang="en-US" sz="2000" b="1">
              <a:solidFill>
                <a:srgbClr val="FF0000"/>
              </a:solidFill>
            </a:endParaRPr>
          </a:p>
        </p:txBody>
      </p:sp>
      <p:sp>
        <p:nvSpPr>
          <p:cNvPr id="22" name="Right Brace 21"/>
          <p:cNvSpPr/>
          <p:nvPr/>
        </p:nvSpPr>
        <p:spPr>
          <a:xfrm>
            <a:off x="5156201" y="4247535"/>
            <a:ext cx="155518" cy="1276965"/>
          </a:xfrm>
          <a:prstGeom prst="rightBrac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311719" y="4667731"/>
            <a:ext cx="2184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rgbClr val="0000FF"/>
                </a:solidFill>
              </a:rPr>
              <a:t>Resonance pattern</a:t>
            </a:r>
            <a:endParaRPr lang="en-US" sz="2000" b="1">
              <a:solidFill>
                <a:srgbClr val="0000F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07088" y="1216926"/>
            <a:ext cx="39495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Nominal electron beam: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600 </a:t>
            </a:r>
            <a:r>
              <a:rPr lang="en-US" sz="2000" dirty="0" err="1" smtClean="0"/>
              <a:t>pC</a:t>
            </a:r>
            <a:r>
              <a:rPr lang="en-US" sz="2000" dirty="0" smtClean="0"/>
              <a:t> bunch charge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4-6 </a:t>
            </a:r>
            <a:r>
              <a:rPr lang="en-US" sz="2000" dirty="0" err="1" smtClean="0"/>
              <a:t>ps</a:t>
            </a:r>
            <a:r>
              <a:rPr lang="en-US" sz="2000" dirty="0" smtClean="0"/>
              <a:t> bunch </a:t>
            </a:r>
            <a:r>
              <a:rPr lang="en-US" sz="2000" dirty="0"/>
              <a:t>length (4σ</a:t>
            </a:r>
            <a:r>
              <a:rPr lang="en-US" sz="2000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r>
              <a:rPr lang="en-US" sz="2000" dirty="0" smtClean="0"/>
              <a:t>The signal is visible, but followed by a resonance around 4-5 GHz</a:t>
            </a:r>
          </a:p>
        </p:txBody>
      </p:sp>
    </p:spTree>
    <p:extLst>
      <p:ext uri="{BB962C8B-B14F-4D97-AF65-F5344CB8AC3E}">
        <p14:creationId xmlns:p14="http://schemas.microsoft.com/office/powerpoint/2010/main" val="18202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Electron beam measurements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41128"/>
            <a:ext cx="4286250" cy="28575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17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71716" y="782894"/>
            <a:ext cx="196645" cy="27157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512" y="670684"/>
            <a:ext cx="5180116" cy="34534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16187" y="3724127"/>
            <a:ext cx="78722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Nominal electron beam: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As the beam component is constant up to 10s of GHz, the signal can be observed on the longer scale including the reflections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The dips in the spectrum are compatible with the pickup length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Three frequency intervals look interesting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 smtClean="0">
                <a:solidFill>
                  <a:srgbClr val="FFC000"/>
                </a:solidFill>
              </a:rPr>
              <a:t>0 </a:t>
            </a:r>
            <a:r>
              <a:rPr lang="mr-IN" sz="2000" b="1" dirty="0" smtClean="0">
                <a:solidFill>
                  <a:srgbClr val="FFC000"/>
                </a:solidFill>
              </a:rPr>
              <a:t>–</a:t>
            </a:r>
            <a:r>
              <a:rPr lang="en-US" sz="2000" b="1" dirty="0" smtClean="0">
                <a:solidFill>
                  <a:srgbClr val="FFC000"/>
                </a:solidFill>
              </a:rPr>
              <a:t> 1.25 GHz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 smtClean="0">
                <a:solidFill>
                  <a:srgbClr val="00B050"/>
                </a:solidFill>
              </a:rPr>
              <a:t>1.25 </a:t>
            </a:r>
            <a:r>
              <a:rPr lang="mr-IN" sz="2000" b="1" dirty="0" smtClean="0">
                <a:solidFill>
                  <a:srgbClr val="00B050"/>
                </a:solidFill>
              </a:rPr>
              <a:t>–</a:t>
            </a:r>
            <a:r>
              <a:rPr lang="en-US" sz="2000" b="1" dirty="0" smtClean="0">
                <a:solidFill>
                  <a:srgbClr val="00B050"/>
                </a:solidFill>
              </a:rPr>
              <a:t> 2.5 GHz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 smtClean="0">
                <a:solidFill>
                  <a:srgbClr val="FF0000"/>
                </a:solidFill>
              </a:rPr>
              <a:t>2.5 </a:t>
            </a:r>
            <a:r>
              <a:rPr lang="mr-IN" sz="2000" b="1" dirty="0" smtClean="0">
                <a:solidFill>
                  <a:srgbClr val="FF0000"/>
                </a:solidFill>
              </a:rPr>
              <a:t>–</a:t>
            </a:r>
            <a:r>
              <a:rPr lang="en-US" sz="2000" b="1" dirty="0" smtClean="0">
                <a:solidFill>
                  <a:srgbClr val="FF0000"/>
                </a:solidFill>
              </a:rPr>
              <a:t> 3.5 GHz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Above 3.5 GHz mostly noise </a:t>
            </a:r>
          </a:p>
        </p:txBody>
      </p:sp>
    </p:spTree>
    <p:extLst>
      <p:ext uri="{BB962C8B-B14F-4D97-AF65-F5344CB8AC3E}">
        <p14:creationId xmlns:p14="http://schemas.microsoft.com/office/powerpoint/2010/main" val="22275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3" y="688092"/>
            <a:ext cx="5180116" cy="34534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Electron beam measurements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18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57200" y="4268043"/>
            <a:ext cx="83994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Electron beam steering: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The electron beam was steered via YASP in the +/- 5 mm range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The first two frequency regions show clear dependency on the position of the </a:t>
            </a:r>
            <a:r>
              <a:rPr lang="en-US" sz="2400" dirty="0" err="1" smtClean="0"/>
              <a:t>Δ</a:t>
            </a:r>
            <a:r>
              <a:rPr lang="en-US" sz="2400" dirty="0" smtClean="0"/>
              <a:t>/</a:t>
            </a:r>
            <a:r>
              <a:rPr lang="en-US" sz="2400" dirty="0" err="1" smtClean="0"/>
              <a:t>Σ</a:t>
            </a:r>
            <a:r>
              <a:rPr lang="en-US" sz="2400" dirty="0" smtClean="0"/>
              <a:t> signal. The third one in a reduced scale.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Above the 3.5 GHz the position information is lost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" t="8197" r="8678" b="5465"/>
          <a:stretch/>
        </p:blipFill>
        <p:spPr>
          <a:xfrm>
            <a:off x="4826001" y="796555"/>
            <a:ext cx="3860800" cy="374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Present setup</a:t>
            </a:r>
          </a:p>
          <a:p>
            <a:r>
              <a:rPr lang="en-US" sz="2800" dirty="0" smtClean="0"/>
              <a:t>The ideal case</a:t>
            </a:r>
          </a:p>
          <a:p>
            <a:pPr lvl="1"/>
            <a:r>
              <a:rPr lang="en-US" dirty="0" smtClean="0"/>
              <a:t>Beam spectrum for AWAKE </a:t>
            </a:r>
            <a:r>
              <a:rPr lang="en-US" dirty="0" err="1" smtClean="0"/>
              <a:t>gaussian</a:t>
            </a:r>
            <a:r>
              <a:rPr lang="en-US" dirty="0" smtClean="0"/>
              <a:t> beams</a:t>
            </a:r>
          </a:p>
          <a:p>
            <a:pPr lvl="1"/>
            <a:r>
              <a:rPr lang="en-US" dirty="0" smtClean="0"/>
              <a:t>Ideal </a:t>
            </a:r>
            <a:r>
              <a:rPr lang="en-US" dirty="0" err="1" smtClean="0"/>
              <a:t>stripline</a:t>
            </a:r>
            <a:r>
              <a:rPr lang="en-US" dirty="0" smtClean="0"/>
              <a:t> pickup</a:t>
            </a:r>
          </a:p>
          <a:p>
            <a:r>
              <a:rPr lang="en-US" dirty="0" smtClean="0"/>
              <a:t>The real world</a:t>
            </a:r>
          </a:p>
          <a:p>
            <a:pPr lvl="1"/>
            <a:r>
              <a:rPr lang="en-US" dirty="0" smtClean="0"/>
              <a:t>Proton beam</a:t>
            </a:r>
          </a:p>
          <a:p>
            <a:pPr lvl="1"/>
            <a:r>
              <a:rPr lang="en-US" dirty="0" smtClean="0"/>
              <a:t>Electron beam</a:t>
            </a:r>
          </a:p>
          <a:p>
            <a:pPr lvl="1"/>
            <a:r>
              <a:rPr lang="en-US" dirty="0" smtClean="0"/>
              <a:t>Electron and proton beam</a:t>
            </a:r>
          </a:p>
          <a:p>
            <a:r>
              <a:rPr lang="en-US" dirty="0" smtClean="0"/>
              <a:t>Conclusions and what comes next</a:t>
            </a:r>
          </a:p>
          <a:p>
            <a:endParaRPr lang="en-US" sz="28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84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</a:t>
            </a:r>
            <a:r>
              <a:rPr lang="en-US" baseline="30000" dirty="0" smtClean="0"/>
              <a:t>-</a:t>
            </a:r>
            <a:r>
              <a:rPr lang="en-US" dirty="0" smtClean="0"/>
              <a:t>-p</a:t>
            </a:r>
            <a:r>
              <a:rPr lang="en-US" baseline="30000" dirty="0" smtClean="0"/>
              <a:t>+ </a:t>
            </a:r>
            <a:r>
              <a:rPr lang="en-US" dirty="0" smtClean="0"/>
              <a:t>spectra comparison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" y="674073"/>
            <a:ext cx="7335915" cy="29343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49" y="3513692"/>
            <a:ext cx="7335915" cy="293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5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272" y="628428"/>
            <a:ext cx="3793067" cy="37930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</a:t>
            </a:r>
            <a:r>
              <a:rPr lang="en-US" baseline="30000" dirty="0" smtClean="0"/>
              <a:t>-</a:t>
            </a:r>
            <a:r>
              <a:rPr lang="en-US" dirty="0"/>
              <a:t> </a:t>
            </a:r>
            <a:r>
              <a:rPr lang="en-US" dirty="0" smtClean="0"/>
              <a:t>and p</a:t>
            </a:r>
            <a:r>
              <a:rPr lang="en-US" baseline="30000" dirty="0" smtClean="0"/>
              <a:t>+ </a:t>
            </a:r>
            <a:r>
              <a:rPr lang="en-US" dirty="0" smtClean="0"/>
              <a:t>together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20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57200" y="4268043"/>
            <a:ext cx="83994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Electron beam steering with proton presence: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The electron beam was steered via YASP in the +/- 5 mm range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Proton beam stayed in the </a:t>
            </a:r>
            <a:r>
              <a:rPr lang="en-US" sz="2400" dirty="0" err="1" smtClean="0"/>
              <a:t>centre</a:t>
            </a:r>
            <a:r>
              <a:rPr lang="en-US" sz="2400" dirty="0" smtClean="0"/>
              <a:t> due to the reduced time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In the </a:t>
            </a:r>
            <a:r>
              <a:rPr lang="en-US" sz="2400" dirty="0" smtClean="0">
                <a:solidFill>
                  <a:srgbClr val="FFC000"/>
                </a:solidFill>
              </a:rPr>
              <a:t>orange</a:t>
            </a:r>
            <a:r>
              <a:rPr lang="en-US" sz="2400" dirty="0" smtClean="0"/>
              <a:t> region the signal of the protons dominates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Some dependence in the </a:t>
            </a:r>
            <a:r>
              <a:rPr lang="en-US" sz="2400" dirty="0" smtClean="0">
                <a:solidFill>
                  <a:srgbClr val="00B050"/>
                </a:solidFill>
              </a:rPr>
              <a:t>green</a:t>
            </a:r>
            <a:r>
              <a:rPr lang="en-US" sz="2400" dirty="0" smtClean="0"/>
              <a:t> band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Measurement limited by the dynamic range of the scope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" t="7292" r="8398" b="4947"/>
          <a:stretch/>
        </p:blipFill>
        <p:spPr>
          <a:xfrm>
            <a:off x="318356" y="758786"/>
            <a:ext cx="4730072" cy="358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3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82848"/>
            <a:ext cx="8399463" cy="5541752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The measurement </a:t>
            </a:r>
            <a:r>
              <a:rPr lang="en-US" dirty="0" smtClean="0"/>
              <a:t>of the electron beam position in presence of the protons </a:t>
            </a:r>
            <a:r>
              <a:rPr lang="en-US" b="1" dirty="0" smtClean="0"/>
              <a:t>is challenging</a:t>
            </a:r>
          </a:p>
          <a:p>
            <a:pPr lvl="1"/>
            <a:r>
              <a:rPr lang="en-US" dirty="0" smtClean="0"/>
              <a:t> It might be possible if the beams are different in bunch charge and length</a:t>
            </a:r>
          </a:p>
          <a:p>
            <a:pPr lvl="1"/>
            <a:r>
              <a:rPr lang="en-US" dirty="0" smtClean="0"/>
              <a:t>The bigger the difference the smaller the bias of the protons on the measured electron position</a:t>
            </a:r>
          </a:p>
          <a:p>
            <a:pPr lvl="1"/>
            <a:r>
              <a:rPr lang="en-US" dirty="0" smtClean="0"/>
              <a:t>The </a:t>
            </a:r>
            <a:r>
              <a:rPr lang="en-US" b="1" dirty="0" smtClean="0"/>
              <a:t>bunch shape</a:t>
            </a:r>
            <a:r>
              <a:rPr lang="en-US" dirty="0" smtClean="0"/>
              <a:t> plays an important role as it </a:t>
            </a:r>
            <a:r>
              <a:rPr lang="en-US" b="1" dirty="0" smtClean="0"/>
              <a:t>changes the relative contribution of the two beams to the measurement</a:t>
            </a:r>
          </a:p>
          <a:p>
            <a:r>
              <a:rPr lang="en-US" dirty="0" smtClean="0"/>
              <a:t>According to the measurements, the present system might be capable to measure the electron position in one of the higher frequency intervals before the noise</a:t>
            </a:r>
          </a:p>
          <a:p>
            <a:r>
              <a:rPr lang="en-US" dirty="0" smtClean="0"/>
              <a:t>The measurement in presence of protons is limited by the dynamic range of the oscilloscope</a:t>
            </a:r>
          </a:p>
          <a:p>
            <a:r>
              <a:rPr lang="en-US" b="1" dirty="0" smtClean="0"/>
              <a:t>The input of AWAKE on the future beams parameters in run 2 is fundamental to design reliable diagnostic</a:t>
            </a:r>
            <a:endParaRPr lang="en-US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4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steps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 simulation of the pickup structure in order to possibly understand the source of the resonance at high frequency</a:t>
            </a:r>
          </a:p>
          <a:p>
            <a:r>
              <a:rPr lang="en-US" dirty="0" smtClean="0"/>
              <a:t>VNA measurements on a spare</a:t>
            </a:r>
          </a:p>
          <a:p>
            <a:r>
              <a:rPr lang="en-US" dirty="0" smtClean="0"/>
              <a:t>Brainstorm on further future design ideas</a:t>
            </a:r>
            <a:endParaRPr lang="en-US" dirty="0"/>
          </a:p>
          <a:p>
            <a:r>
              <a:rPr lang="en-US" dirty="0" smtClean="0"/>
              <a:t>Repeat the measurements using the new scope featuring </a:t>
            </a:r>
            <a:br>
              <a:rPr lang="en-US" dirty="0" smtClean="0"/>
            </a:br>
            <a:r>
              <a:rPr lang="en-US" dirty="0" smtClean="0"/>
              <a:t>12 bits resolution. Only the electrons will be available, but the higher frequency bands will be accessible using the new instrument.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96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 setup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E. </a:t>
            </a:r>
            <a:r>
              <a:rPr lang="en-US" dirty="0" err="1" smtClean="0"/>
              <a:t>Senes</a:t>
            </a:r>
            <a:r>
              <a:rPr lang="en-US" dirty="0" smtClean="0"/>
              <a:t> - Results of the recent </a:t>
            </a:r>
            <a:r>
              <a:rPr lang="en-US" dirty="0" err="1" smtClean="0"/>
              <a:t>eBPM</a:t>
            </a:r>
            <a:r>
              <a:rPr lang="en-US" dirty="0" smtClean="0"/>
              <a:t> measurements with electron and proton beams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315200" y="5867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electron BPM system installed at AWAKE was developed at TRIUMF and used at CERN for the operation</a:t>
            </a:r>
          </a:p>
          <a:p>
            <a:r>
              <a:rPr lang="en-US" dirty="0" smtClean="0"/>
              <a:t>12 </a:t>
            </a:r>
            <a:r>
              <a:rPr lang="en-US" dirty="0" err="1" smtClean="0"/>
              <a:t>eBPM</a:t>
            </a:r>
            <a:r>
              <a:rPr lang="en-US" dirty="0" smtClean="0"/>
              <a:t> installed in the beamline</a:t>
            </a:r>
          </a:p>
          <a:p>
            <a:pPr lvl="1"/>
            <a:r>
              <a:rPr lang="en-US" dirty="0" smtClean="0"/>
              <a:t>7 </a:t>
            </a:r>
            <a:r>
              <a:rPr lang="en-US" dirty="0" err="1" smtClean="0"/>
              <a:t>eBPM</a:t>
            </a:r>
            <a:r>
              <a:rPr lang="en-US" dirty="0" smtClean="0"/>
              <a:t> in the electron beamline</a:t>
            </a:r>
          </a:p>
          <a:p>
            <a:pPr lvl="1"/>
            <a:r>
              <a:rPr lang="en-US" dirty="0" smtClean="0"/>
              <a:t>5 </a:t>
            </a:r>
            <a:r>
              <a:rPr lang="en-US" dirty="0" err="1" smtClean="0"/>
              <a:t>eBPM</a:t>
            </a:r>
            <a:r>
              <a:rPr lang="en-US" dirty="0" smtClean="0"/>
              <a:t> in the common beamline</a:t>
            </a:r>
          </a:p>
          <a:p>
            <a:r>
              <a:rPr lang="en-US" dirty="0" smtClean="0"/>
              <a:t>BPM51 was tested. It is the last upstream the plasma cell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42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 setup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0028"/>
            <a:ext cx="8795678" cy="448967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315200" y="5867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7441239" y="3000264"/>
            <a:ext cx="30508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S. Liu et al., The installation and commissioning of </a:t>
            </a:r>
            <a:br>
              <a:rPr lang="en-US" sz="1100" dirty="0" smtClean="0"/>
            </a:br>
            <a:r>
              <a:rPr lang="en-US" sz="1100" dirty="0" smtClean="0"/>
              <a:t>the AWAKE </a:t>
            </a:r>
            <a:r>
              <a:rPr lang="en-US" sz="1100" dirty="0" err="1" smtClean="0"/>
              <a:t>stripline</a:t>
            </a:r>
            <a:r>
              <a:rPr lang="en-US" sz="1100" dirty="0" smtClean="0"/>
              <a:t> BPM, Conf. Proc. </a:t>
            </a:r>
            <a:r>
              <a:rPr lang="en-US" sz="1100" dirty="0"/>
              <a:t>o</a:t>
            </a:r>
            <a:r>
              <a:rPr lang="en-US" sz="1100" dirty="0" smtClean="0"/>
              <a:t>f IBIC 2018</a:t>
            </a:r>
            <a:endParaRPr lang="en-US" sz="1100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139696" y="4160520"/>
            <a:ext cx="566928" cy="14996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09930" y="5682734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BPM51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9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AWAKE </a:t>
            </a:r>
            <a:r>
              <a:rPr lang="en-US" dirty="0" err="1" smtClean="0"/>
              <a:t>eBPM</a:t>
            </a:r>
            <a:r>
              <a:rPr lang="en-US" dirty="0" smtClean="0"/>
              <a:t> design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5"/>
          <a:stretch/>
        </p:blipFill>
        <p:spPr>
          <a:xfrm>
            <a:off x="1079500" y="831628"/>
            <a:ext cx="6985000" cy="428791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6192193" y="3089644"/>
            <a:ext cx="33137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S. Liu et al., </a:t>
            </a:r>
            <a:r>
              <a:rPr lang="en-US" sz="1100" dirty="0"/>
              <a:t>Development of the AWAKE </a:t>
            </a:r>
            <a:r>
              <a:rPr lang="en-US" sz="1100" dirty="0" err="1"/>
              <a:t>Stripline</a:t>
            </a:r>
            <a:r>
              <a:rPr lang="en-US" sz="1100" dirty="0"/>
              <a:t> BPM </a:t>
            </a:r>
            <a:endParaRPr lang="en-US" sz="1100" dirty="0" smtClean="0"/>
          </a:p>
          <a:p>
            <a:pPr algn="ctr"/>
            <a:r>
              <a:rPr lang="en-US" sz="1100" dirty="0" smtClean="0"/>
              <a:t>Electronics, Conf. Proc. of TIPP2017 </a:t>
            </a:r>
            <a:endParaRPr lang="en-US" sz="11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18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3340101"/>
            <a:ext cx="7772400" cy="2153944"/>
          </a:xfrm>
        </p:spPr>
        <p:txBody>
          <a:bodyPr>
            <a:normAutofit/>
          </a:bodyPr>
          <a:lstStyle/>
          <a:p>
            <a:pPr algn="l"/>
            <a:r>
              <a:rPr lang="en-GB" sz="4900" dirty="0" smtClean="0"/>
              <a:t>The </a:t>
            </a:r>
            <a:r>
              <a:rPr lang="en-GB" sz="4900" smtClean="0"/>
              <a:t>ideal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57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92" y="2089503"/>
            <a:ext cx="4656700" cy="31044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</a:t>
            </a:r>
            <a:r>
              <a:rPr lang="en-US" baseline="30000" dirty="0" smtClean="0"/>
              <a:t>+</a:t>
            </a:r>
            <a:r>
              <a:rPr lang="en-US" dirty="0" smtClean="0"/>
              <a:t> and e</a:t>
            </a:r>
            <a:r>
              <a:rPr lang="en-US" baseline="30000" dirty="0" smtClean="0"/>
              <a:t>-</a:t>
            </a:r>
            <a:r>
              <a:rPr lang="en-US" dirty="0" smtClean="0"/>
              <a:t> beams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04591" y="3941750"/>
            <a:ext cx="32594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Proton drive bunch: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3e11 ppb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1 ns bunch length (4σ)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10383" y="1834777"/>
            <a:ext cx="34338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Electron drive bunch: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rgbClr val="0070C0"/>
                </a:solidFill>
              </a:rPr>
              <a:t>1e9 electrons (~160 </a:t>
            </a:r>
            <a:r>
              <a:rPr lang="en-US" sz="2400" dirty="0" err="1" smtClean="0">
                <a:solidFill>
                  <a:srgbClr val="0070C0"/>
                </a:solidFill>
              </a:rPr>
              <a:t>pC</a:t>
            </a:r>
            <a:r>
              <a:rPr lang="en-US" sz="2400" dirty="0" smtClean="0">
                <a:solidFill>
                  <a:srgbClr val="0070C0"/>
                </a:solidFill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rgbClr val="0070C0"/>
                </a:solidFill>
              </a:rPr>
              <a:t>1</a:t>
            </a:r>
            <a:r>
              <a:rPr lang="en-US" sz="2400" smtClean="0">
                <a:solidFill>
                  <a:srgbClr val="0070C0"/>
                </a:solidFill>
              </a:rPr>
              <a:t> </a:t>
            </a:r>
            <a:r>
              <a:rPr lang="en-US" sz="2400" dirty="0" err="1" smtClean="0">
                <a:solidFill>
                  <a:srgbClr val="0070C0"/>
                </a:solidFill>
              </a:rPr>
              <a:t>ps</a:t>
            </a:r>
            <a:r>
              <a:rPr lang="en-US" sz="2400" dirty="0" smtClean="0">
                <a:solidFill>
                  <a:srgbClr val="0070C0"/>
                </a:solidFill>
              </a:rPr>
              <a:t> bunch length (4σ)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616117" y="2743521"/>
            <a:ext cx="2565929" cy="57394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1" idx="1"/>
          </p:cNvCxnSpPr>
          <p:nvPr/>
        </p:nvCxnSpPr>
        <p:spPr>
          <a:xfrm flipH="1">
            <a:off x="3384885" y="4541915"/>
            <a:ext cx="2019706" cy="63162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8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</a:t>
            </a:r>
            <a:r>
              <a:rPr lang="en-US" baseline="30000" dirty="0" smtClean="0"/>
              <a:t>+</a:t>
            </a:r>
            <a:r>
              <a:rPr lang="en-US" dirty="0" smtClean="0"/>
              <a:t> and e</a:t>
            </a:r>
            <a:r>
              <a:rPr lang="en-US" baseline="30000" dirty="0" smtClean="0"/>
              <a:t>-</a:t>
            </a:r>
            <a:r>
              <a:rPr lang="en-US" dirty="0" smtClean="0"/>
              <a:t> beams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027" y="2084625"/>
            <a:ext cx="4723649" cy="314909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7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139242" y="3945467"/>
            <a:ext cx="219224" cy="2370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7" idx="7"/>
          </p:cNvCxnSpPr>
          <p:nvPr/>
        </p:nvCxnSpPr>
        <p:spPr>
          <a:xfrm flipV="1">
            <a:off x="6326361" y="2192867"/>
            <a:ext cx="896615" cy="17873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83851" y="1546536"/>
            <a:ext cx="1768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Same magnitude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at ~2 GHz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92" y="2089503"/>
            <a:ext cx="4656700" cy="310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54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4661"/>
            <a:ext cx="6609347" cy="44062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Sensibility to beam parameters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63269" y="1067983"/>
            <a:ext cx="4107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maximum magnitude depends on the </a:t>
            </a:r>
            <a:r>
              <a:rPr lang="en-US" sz="2400" b="1" dirty="0" smtClean="0"/>
              <a:t>bunch charge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156176" y="3463339"/>
            <a:ext cx="2718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dirty="0" smtClean="0"/>
              <a:t>utoff frequency on the </a:t>
            </a:r>
            <a:r>
              <a:rPr lang="en-US" sz="2400" b="1" dirty="0" smtClean="0"/>
              <a:t>bunch length</a:t>
            </a:r>
            <a:endParaRPr lang="en-US" sz="2400" b="1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2677888" y="1898980"/>
            <a:ext cx="1144607" cy="9783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/>
          <p:cNvSpPr/>
          <p:nvPr/>
        </p:nvSpPr>
        <p:spPr>
          <a:xfrm>
            <a:off x="2102159" y="2837745"/>
            <a:ext cx="164892" cy="43471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4425990" y="3859006"/>
            <a:ext cx="1730189" cy="1989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Brace 18"/>
          <p:cNvSpPr/>
          <p:nvPr/>
        </p:nvSpPr>
        <p:spPr>
          <a:xfrm rot="16200000">
            <a:off x="4033350" y="3923290"/>
            <a:ext cx="190293" cy="469918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239615" y="2791110"/>
            <a:ext cx="444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ΔI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3893537" y="3635579"/>
            <a:ext cx="532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Δf</a:t>
            </a:r>
            <a:r>
              <a:rPr lang="en-US" sz="2400" baseline="-25000" dirty="0" err="1"/>
              <a:t>c</a:t>
            </a:r>
            <a:endParaRPr lang="en-US" sz="2400" baseline="-25000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66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ersonalThemeJGN2015_v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PersonalThemeJGN2015_v2</Template>
  <TotalTime>13703</TotalTime>
  <Words>1288</Words>
  <Application>Microsoft Macintosh PowerPoint</Application>
  <PresentationFormat>On-screen Show (4:3)</PresentationFormat>
  <Paragraphs>211</Paragraphs>
  <Slides>23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Calibri</vt:lpstr>
      <vt:lpstr>Mangal</vt:lpstr>
      <vt:lpstr>Arial</vt:lpstr>
      <vt:lpstr>PersonalThemeJGN2015_v2</vt:lpstr>
      <vt:lpstr>Results of the recent eBPM measurements with electron and proton beams</vt:lpstr>
      <vt:lpstr>Outline</vt:lpstr>
      <vt:lpstr>Present setup</vt:lpstr>
      <vt:lpstr>Present setup</vt:lpstr>
      <vt:lpstr>AWAKE eBPM design</vt:lpstr>
      <vt:lpstr>The ideal world</vt:lpstr>
      <vt:lpstr>Example p+ and e- beams</vt:lpstr>
      <vt:lpstr>Example p+ and e- beams</vt:lpstr>
      <vt:lpstr>Sensibility to beam parameters</vt:lpstr>
      <vt:lpstr>Sensibility to beam parametres</vt:lpstr>
      <vt:lpstr>Ideal stripline pickup response</vt:lpstr>
      <vt:lpstr>Ideal stripline pickup response</vt:lpstr>
      <vt:lpstr>The real world</vt:lpstr>
      <vt:lpstr>eBPM measurements</vt:lpstr>
      <vt:lpstr>Proton beam measurements</vt:lpstr>
      <vt:lpstr>Electron beam measurements</vt:lpstr>
      <vt:lpstr>Electron beam measurements</vt:lpstr>
      <vt:lpstr>Electron beam measurements</vt:lpstr>
      <vt:lpstr>Electron beam measurements</vt:lpstr>
      <vt:lpstr>e--p+ spectra comparison</vt:lpstr>
      <vt:lpstr>e- and p+ together</vt:lpstr>
      <vt:lpstr>Conclusions</vt:lpstr>
      <vt:lpstr>Future steps</vt:lpstr>
    </vt:vector>
  </TitlesOfParts>
  <Company>CERN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Recent rf high-gradient testing results</dc:title>
  <dc:creator>Jorge Giner Navarro</dc:creator>
  <cp:lastModifiedBy>Microsoft Office User</cp:lastModifiedBy>
  <cp:revision>206</cp:revision>
  <cp:lastPrinted>2018-12-11T16:09:26Z</cp:lastPrinted>
  <dcterms:created xsi:type="dcterms:W3CDTF">2016-03-10T12:25:48Z</dcterms:created>
  <dcterms:modified xsi:type="dcterms:W3CDTF">2019-04-02T06:35:06Z</dcterms:modified>
</cp:coreProperties>
</file>